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57" r:id="rId4"/>
    <p:sldId id="258" r:id="rId5"/>
    <p:sldId id="259" r:id="rId6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B435CB0-7F7E-FA62-D3D9-6BBFD1684FA4}" v="1383" dt="2019-12-12T21:25:28.693"/>
    <p1510:client id="{21D66A35-8D7C-A404-2E6B-B34C71708FA9}" v="700" dt="2019-12-13T14:17:46.712"/>
    <p1510:client id="{4A76050F-A452-31AE-AF39-B35AD2BF8E9F}" v="58" dt="2019-12-12T13:39:47.577"/>
    <p1510:client id="{64D424A4-C0F1-0BF9-46B0-78A57FA28B65}" v="2" dt="2019-12-13T14:39:52.794"/>
    <p1510:client id="{70234A61-51DC-7500-6325-22716CB159E2}" v="4" dt="2019-12-13T07:38:14.555"/>
    <p1510:client id="{DB458027-A9BB-7F0F-1E81-7C2F6478DFA2}" v="9" dt="2019-12-13T12:30:05.652"/>
    <p1510:client id="{DE9445E3-BF23-9537-9EF0-7CDEA12F84B2}" v="250" dt="2019-12-12T16:35:50.33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59" autoAdjust="0"/>
    <p:restoredTop sz="94660"/>
  </p:normalViewPr>
  <p:slideViewPr>
    <p:cSldViewPr snapToGrid="0">
      <p:cViewPr varScale="1">
        <p:scale>
          <a:sx n="61" d="100"/>
          <a:sy n="61" d="100"/>
        </p:scale>
        <p:origin x="84" y="3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microsoft.com/office/2015/10/relationships/revisionInfo" Target="revisionInfo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de-DE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de-D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de-DE" smtClean="0"/>
              <a:t>13.12.2019</a:t>
            </a:fld>
            <a:endParaRPr lang="de-D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104911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de-DE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de-D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de-DE" smtClean="0"/>
              <a:t>13.12.2019</a:t>
            </a:fld>
            <a:endParaRPr lang="de-D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727872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de-DE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de-D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de-DE" smtClean="0"/>
              <a:t>13.12.2019</a:t>
            </a:fld>
            <a:endParaRPr lang="de-D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021775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de-DE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de-D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de-DE" smtClean="0"/>
              <a:t>13.12.2019</a:t>
            </a:fld>
            <a:endParaRPr lang="de-D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417956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de-DE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de-DE" smtClean="0"/>
              <a:t>13.12.2019</a:t>
            </a:fld>
            <a:endParaRPr lang="de-D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669234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de-DE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de-DE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de-DE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de-DE" smtClean="0"/>
              <a:t>13.12.2019</a:t>
            </a:fld>
            <a:endParaRPr lang="de-D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476322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de-DE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de-DE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de-DE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de-DE" smtClean="0"/>
              <a:t>13.12.2019</a:t>
            </a:fld>
            <a:endParaRPr lang="de-DE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118665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de-DE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de-DE" smtClean="0"/>
              <a:t>13.12.2019</a:t>
            </a:fld>
            <a:endParaRPr lang="de-DE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958540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de-DE" smtClean="0"/>
              <a:t>13.12.2019</a:t>
            </a:fld>
            <a:endParaRPr lang="de-DE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402013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de-DE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de-DE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de-DE" smtClean="0"/>
              <a:t>13.12.2019</a:t>
            </a:fld>
            <a:endParaRPr lang="de-D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064072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de-DE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de-DE" smtClean="0"/>
              <a:t>13.12.2019</a:t>
            </a:fld>
            <a:endParaRPr lang="de-D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109033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de-DE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de-D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8941B0-F4D5-4460-BCAD-F7E2B41A8257}" type="datetimeFigureOut">
              <a:rPr lang="de-DE" smtClean="0"/>
              <a:t>13.12.2019</a:t>
            </a:fld>
            <a:endParaRPr lang="de-D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71127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jpeg"/><Relationship Id="rId7" Type="http://schemas.openxmlformats.org/officeDocument/2006/relationships/image" Target="../media/image8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1.png"/><Relationship Id="rId7" Type="http://schemas.openxmlformats.org/officeDocument/2006/relationships/image" Target="../media/image8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jpeg"/><Relationship Id="rId11" Type="http://schemas.openxmlformats.org/officeDocument/2006/relationships/image" Target="../media/image17.jpeg"/><Relationship Id="rId5" Type="http://schemas.openxmlformats.org/officeDocument/2006/relationships/image" Target="../media/image13.jpeg"/><Relationship Id="rId10" Type="http://schemas.openxmlformats.org/officeDocument/2006/relationships/image" Target="../media/image16.jpeg"/><Relationship Id="rId4" Type="http://schemas.openxmlformats.org/officeDocument/2006/relationships/image" Target="../media/image12.jpeg"/><Relationship Id="rId9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image" Target="../media/image19.jpeg"/><Relationship Id="rId7" Type="http://schemas.openxmlformats.org/officeDocument/2006/relationships/image" Target="../media/image23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2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7" descr="Une image contenant jouet, table, intérieur, herbe&#10;&#10;Description générée avec un niveau de confiance très élevé">
            <a:extLst>
              <a:ext uri="{FF2B5EF4-FFF2-40B4-BE49-F238E27FC236}">
                <a16:creationId xmlns:a16="http://schemas.microsoft.com/office/drawing/2014/main" id="{E7C00CB0-B30F-4E8F-A1E7-FA2ED095F4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778" r="-2" b="-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2ADEB4C-571C-4B4D-90C0-3EB52830DA68}"/>
              </a:ext>
            </a:extLst>
          </p:cNvPr>
          <p:cNvSpPr/>
          <p:nvPr/>
        </p:nvSpPr>
        <p:spPr>
          <a:xfrm>
            <a:off x="2419" y="-3629"/>
            <a:ext cx="5297714" cy="685799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" name="Image 10" descr="Une image contenant intérieur, ordinateur, clavier, sombre&#10;&#10;Description générée avec un niveau de confiance très élevé">
            <a:extLst>
              <a:ext uri="{FF2B5EF4-FFF2-40B4-BE49-F238E27FC236}">
                <a16:creationId xmlns:a16="http://schemas.microsoft.com/office/drawing/2014/main" id="{99409D62-746D-4EBA-AA5F-A481FC96D9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7409" y="1237597"/>
            <a:ext cx="5464629" cy="2471759"/>
          </a:xfrm>
          <a:prstGeom prst="rect">
            <a:avLst/>
          </a:prstGeom>
        </p:spPr>
      </p:pic>
      <p:sp>
        <p:nvSpPr>
          <p:cNvPr id="8" name="Sous-titre 7">
            <a:extLst>
              <a:ext uri="{FF2B5EF4-FFF2-40B4-BE49-F238E27FC236}">
                <a16:creationId xmlns:a16="http://schemas.microsoft.com/office/drawing/2014/main" id="{A47B9513-55ED-491B-A3B6-0181DAE0DC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81811" y="3483368"/>
            <a:ext cx="3535918" cy="681523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fr-FR" sz="4400" dirty="0">
                <a:solidFill>
                  <a:schemeClr val="bg1"/>
                </a:solidFill>
                <a:latin typeface="Biome"/>
                <a:ea typeface="HGGothicE"/>
                <a:cs typeface="Calibri"/>
              </a:rPr>
              <a:t>Le demake</a:t>
            </a:r>
            <a:endParaRPr lang="fr-FR" sz="4400" dirty="0">
              <a:solidFill>
                <a:schemeClr val="bg1"/>
              </a:solidFill>
              <a:latin typeface="Biome"/>
              <a:ea typeface="HGGothicE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52833D06-BBE0-4973-8F44-9162F1A78BF2}"/>
              </a:ext>
            </a:extLst>
          </p:cNvPr>
          <p:cNvSpPr txBox="1"/>
          <p:nvPr/>
        </p:nvSpPr>
        <p:spPr>
          <a:xfrm>
            <a:off x="7258" y="6272591"/>
            <a:ext cx="2743200" cy="52322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400" dirty="0">
                <a:solidFill>
                  <a:schemeClr val="bg1">
                    <a:lumMod val="50000"/>
                  </a:schemeClr>
                </a:solidFill>
                <a:cs typeface="Calibri"/>
              </a:rPr>
              <a:t>Oriane VICECONTE </a:t>
            </a:r>
          </a:p>
          <a:p>
            <a:r>
              <a:rPr lang="fr-FR" sz="1400" dirty="0">
                <a:solidFill>
                  <a:schemeClr val="bg1">
                    <a:lumMod val="50000"/>
                  </a:schemeClr>
                </a:solidFill>
                <a:cs typeface="Calibri"/>
              </a:rPr>
              <a:t>Jeffrey ZUMKIR</a:t>
            </a:r>
            <a:endParaRPr lang="fr-FR" sz="1600" dirty="0">
              <a:solidFill>
                <a:schemeClr val="bg1">
                  <a:lumMod val="50000"/>
                </a:schemeClr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840890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FAC918F-7C00-4164-A6B7-2D06D69BF398}"/>
              </a:ext>
            </a:extLst>
          </p:cNvPr>
          <p:cNvSpPr/>
          <p:nvPr/>
        </p:nvSpPr>
        <p:spPr>
          <a:xfrm>
            <a:off x="2419" y="-3629"/>
            <a:ext cx="5297714" cy="685799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5A99C562-B8F9-4B49-9D96-52219F60F085}"/>
              </a:ext>
            </a:extLst>
          </p:cNvPr>
          <p:cNvSpPr txBox="1">
            <a:spLocks/>
          </p:cNvSpPr>
          <p:nvPr/>
        </p:nvSpPr>
        <p:spPr>
          <a:xfrm>
            <a:off x="426962" y="244172"/>
            <a:ext cx="4153505" cy="648230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3200">
                <a:solidFill>
                  <a:schemeClr val="bg1"/>
                </a:solidFill>
                <a:latin typeface="Biome"/>
                <a:cs typeface="Calibri Light"/>
              </a:rPr>
              <a:t>Pourquoi ce choix ?</a:t>
            </a:r>
            <a:endParaRPr lang="fr-FR" sz="3200" dirty="0">
              <a:solidFill>
                <a:schemeClr val="bg1"/>
              </a:solidFill>
              <a:latin typeface="Biome"/>
              <a:cs typeface="Calibri Light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9BA05F8-849C-401E-B9DB-2E2B7720FE70}"/>
              </a:ext>
            </a:extLst>
          </p:cNvPr>
          <p:cNvSpPr txBox="1"/>
          <p:nvPr/>
        </p:nvSpPr>
        <p:spPr>
          <a:xfrm>
            <a:off x="491067" y="1035353"/>
            <a:ext cx="356567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dirty="0">
                <a:solidFill>
                  <a:schemeClr val="bg1">
                    <a:lumMod val="85000"/>
                  </a:schemeClr>
                </a:solidFill>
                <a:latin typeface="Biome"/>
                <a:cs typeface="Calibri"/>
              </a:rPr>
              <a:t>Élémentaire mon cher Watson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B826F43A-AA7C-46E3-8538-7AEAC026C795}"/>
              </a:ext>
            </a:extLst>
          </p:cNvPr>
          <p:cNvSpPr txBox="1"/>
          <p:nvPr/>
        </p:nvSpPr>
        <p:spPr>
          <a:xfrm>
            <a:off x="491067" y="3079449"/>
            <a:ext cx="2743200" cy="83099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 dirty="0">
                <a:solidFill>
                  <a:schemeClr val="bg1">
                    <a:lumMod val="50000"/>
                  </a:schemeClr>
                </a:solidFill>
                <a:cs typeface="Calibri"/>
              </a:rPr>
              <a:t>Fête ses dix ans et sa popularité est toujours aussi présente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9EE19DC1-0EC0-4FBF-A448-361C81B0E22C}"/>
              </a:ext>
            </a:extLst>
          </p:cNvPr>
          <p:cNvSpPr txBox="1"/>
          <p:nvPr/>
        </p:nvSpPr>
        <p:spPr>
          <a:xfrm>
            <a:off x="486229" y="1913467"/>
            <a:ext cx="27432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solidFill>
                  <a:schemeClr val="bg1">
                    <a:lumMod val="50000"/>
                  </a:schemeClr>
                </a:solidFill>
                <a:cs typeface="Calibri"/>
              </a:rPr>
              <a:t>Par nostalgie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686F831A-64B0-4795-8136-360A77CF550C}"/>
              </a:ext>
            </a:extLst>
          </p:cNvPr>
          <p:cNvSpPr txBox="1"/>
          <p:nvPr/>
        </p:nvSpPr>
        <p:spPr>
          <a:xfrm>
            <a:off x="486229" y="2433562"/>
            <a:ext cx="2743200" cy="646331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Remplit les deux conditions principales :</a:t>
            </a:r>
            <a:endParaRPr lang="fr-FR" dirty="0">
              <a:solidFill>
                <a:schemeClr val="bg1">
                  <a:lumMod val="50000"/>
                </a:schemeClr>
              </a:solidFill>
              <a:cs typeface="Calibri"/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C8E52080-DFFA-4716-8417-269AFB17250F}"/>
              </a:ext>
            </a:extLst>
          </p:cNvPr>
          <p:cNvSpPr txBox="1"/>
          <p:nvPr/>
        </p:nvSpPr>
        <p:spPr>
          <a:xfrm>
            <a:off x="486229" y="4211561"/>
            <a:ext cx="27432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Son graphisme cubique</a:t>
            </a:r>
            <a:endParaRPr lang="fr-FR" dirty="0">
              <a:solidFill>
                <a:schemeClr val="bg1">
                  <a:lumMod val="50000"/>
                </a:schemeClr>
              </a:solidFill>
              <a:cs typeface="Calibri"/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418EE254-7AF2-4141-ADB2-B6D865F7133D}"/>
              </a:ext>
            </a:extLst>
          </p:cNvPr>
          <p:cNvSpPr txBox="1"/>
          <p:nvPr/>
        </p:nvSpPr>
        <p:spPr>
          <a:xfrm>
            <a:off x="491067" y="5474305"/>
            <a:ext cx="2900438" cy="92333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solidFill>
                  <a:schemeClr val="bg1">
                    <a:lumMod val="50000"/>
                  </a:schemeClr>
                </a:solidFill>
                <a:cs typeface="Calibri"/>
              </a:rPr>
              <a:t>Deux points que l'on a gardé en évidences : </a:t>
            </a:r>
          </a:p>
          <a:p>
            <a:r>
              <a:rPr lang="fr-FR" dirty="0">
                <a:solidFill>
                  <a:schemeClr val="bg1">
                    <a:lumMod val="50000"/>
                  </a:schemeClr>
                </a:solidFill>
                <a:cs typeface="Calibri"/>
              </a:rPr>
              <a:t>Open World et </a:t>
            </a:r>
            <a:r>
              <a:rPr lang="fr-FR" dirty="0" err="1">
                <a:solidFill>
                  <a:schemeClr val="bg1">
                    <a:lumMod val="50000"/>
                  </a:schemeClr>
                </a:solidFill>
                <a:cs typeface="Calibri"/>
              </a:rPr>
              <a:t>Crafting</a:t>
            </a:r>
            <a:endParaRPr lang="fr-FR" dirty="0">
              <a:solidFill>
                <a:schemeClr val="bg1">
                  <a:lumMod val="50000"/>
                </a:schemeClr>
              </a:solidFill>
              <a:cs typeface="Calibri"/>
            </a:endParaRP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CCCA70E4-A832-49B6-96ED-B3AE415617A9}"/>
              </a:ext>
            </a:extLst>
          </p:cNvPr>
          <p:cNvSpPr txBox="1"/>
          <p:nvPr/>
        </p:nvSpPr>
        <p:spPr>
          <a:xfrm>
            <a:off x="491067" y="4796971"/>
            <a:ext cx="27432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Diversité sonore</a:t>
            </a:r>
            <a:endParaRPr lang="fr-FR">
              <a:solidFill>
                <a:schemeClr val="bg1">
                  <a:lumMod val="50000"/>
                </a:schemeClr>
              </a:solidFill>
              <a:cs typeface="Calibri"/>
            </a:endParaRPr>
          </a:p>
        </p:txBody>
      </p:sp>
      <p:pic>
        <p:nvPicPr>
          <p:cNvPr id="20" name="Image 20" descr="Une image contenant signe, extérieur, jaune, rue&#10;&#10;Description générée avec un niveau de confiance très élevé">
            <a:extLst>
              <a:ext uri="{FF2B5EF4-FFF2-40B4-BE49-F238E27FC236}">
                <a16:creationId xmlns:a16="http://schemas.microsoft.com/office/drawing/2014/main" id="{DBA1B8C3-1213-4829-B129-3EC4565216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7730" y="72695"/>
            <a:ext cx="2117057" cy="2090320"/>
          </a:xfrm>
          <a:prstGeom prst="rect">
            <a:avLst/>
          </a:prstGeom>
        </p:spPr>
      </p:pic>
      <p:pic>
        <p:nvPicPr>
          <p:cNvPr id="22" name="Image 22" descr="Une image contenant gâteau, table, herbe, vert&#10;&#10;Description générée avec un niveau de confiance très élevé">
            <a:extLst>
              <a:ext uri="{FF2B5EF4-FFF2-40B4-BE49-F238E27FC236}">
                <a16:creationId xmlns:a16="http://schemas.microsoft.com/office/drawing/2014/main" id="{A1BF4FCE-C750-4550-AD0F-2AD82A3676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5608" y="2239020"/>
            <a:ext cx="2646438" cy="1311124"/>
          </a:xfrm>
          <a:prstGeom prst="rect">
            <a:avLst/>
          </a:prstGeom>
        </p:spPr>
      </p:pic>
      <p:pic>
        <p:nvPicPr>
          <p:cNvPr id="24" name="Image 24" descr="Une image contenant jouet, table, assis, tenant&#10;&#10;Description générée avec un niveau de confiance très élevé">
            <a:extLst>
              <a:ext uri="{FF2B5EF4-FFF2-40B4-BE49-F238E27FC236}">
                <a16:creationId xmlns:a16="http://schemas.microsoft.com/office/drawing/2014/main" id="{27C9E0CB-6F1D-4405-A66F-C6F5CC1593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6436" y="71766"/>
            <a:ext cx="3263295" cy="2173662"/>
          </a:xfrm>
          <a:prstGeom prst="rect">
            <a:avLst/>
          </a:prstGeom>
        </p:spPr>
      </p:pic>
      <p:pic>
        <p:nvPicPr>
          <p:cNvPr id="26" name="Image 26" descr="Une image contenant herbe, vert, extérieur, assis&#10;&#10;Description générée avec un niveau de confiance très élevé">
            <a:extLst>
              <a:ext uri="{FF2B5EF4-FFF2-40B4-BE49-F238E27FC236}">
                <a16:creationId xmlns:a16="http://schemas.microsoft.com/office/drawing/2014/main" id="{E6000BB0-7F65-46C7-9BD3-3381E88A83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5479" y="3567573"/>
            <a:ext cx="2356153" cy="1228575"/>
          </a:xfrm>
          <a:prstGeom prst="rect">
            <a:avLst/>
          </a:prstGeom>
        </p:spPr>
      </p:pic>
      <p:pic>
        <p:nvPicPr>
          <p:cNvPr id="28" name="Image 28" descr="Une image contenant extérieur, herbe, montagne, grand&#10;&#10;Description générée avec un niveau de confiance très élevé">
            <a:extLst>
              <a:ext uri="{FF2B5EF4-FFF2-40B4-BE49-F238E27FC236}">
                <a16:creationId xmlns:a16="http://schemas.microsoft.com/office/drawing/2014/main" id="{03CF2A34-08AF-4409-B186-11C35B14E0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85368" y="3559309"/>
            <a:ext cx="2670630" cy="1235326"/>
          </a:xfrm>
          <a:prstGeom prst="rect">
            <a:avLst/>
          </a:prstGeom>
        </p:spPr>
      </p:pic>
      <p:pic>
        <p:nvPicPr>
          <p:cNvPr id="30" name="Image 30" descr="Une image contenant montagne, vallée, nature, canyon&#10;&#10;Description générée avec un niveau de confiance très élevé">
            <a:extLst>
              <a:ext uri="{FF2B5EF4-FFF2-40B4-BE49-F238E27FC236}">
                <a16:creationId xmlns:a16="http://schemas.microsoft.com/office/drawing/2014/main" id="{97A525EB-9F58-4932-808A-367180DF550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79183" y="4867553"/>
            <a:ext cx="4436533" cy="1910116"/>
          </a:xfrm>
          <a:prstGeom prst="rect">
            <a:avLst/>
          </a:prstGeom>
        </p:spPr>
      </p:pic>
      <p:pic>
        <p:nvPicPr>
          <p:cNvPr id="32" name="Image 32" descr="Une image contenant pièce&#10;&#10;Description générée avec un niveau de confiance très élevé">
            <a:extLst>
              <a:ext uri="{FF2B5EF4-FFF2-40B4-BE49-F238E27FC236}">
                <a16:creationId xmlns:a16="http://schemas.microsoft.com/office/drawing/2014/main" id="{40177D27-F13C-4B41-9959-0F800C35D7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77853" y="4864513"/>
            <a:ext cx="2029583" cy="1904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6692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16FAFE0-9A8E-4BD6-B47A-1313CBFFE7DD}"/>
              </a:ext>
            </a:extLst>
          </p:cNvPr>
          <p:cNvSpPr/>
          <p:nvPr/>
        </p:nvSpPr>
        <p:spPr>
          <a:xfrm>
            <a:off x="2419" y="-3629"/>
            <a:ext cx="5297714" cy="685799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13F7661-48BC-4F04-AD4B-5BCBB507F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438" y="219982"/>
            <a:ext cx="3510863" cy="1059468"/>
          </a:xfrm>
        </p:spPr>
        <p:txBody>
          <a:bodyPr>
            <a:normAutofit/>
          </a:bodyPr>
          <a:lstStyle/>
          <a:p>
            <a:r>
              <a:rPr lang="fr-FR" sz="3200" dirty="0">
                <a:solidFill>
                  <a:schemeClr val="bg1"/>
                </a:solidFill>
                <a:latin typeface="Biome"/>
                <a:cs typeface="Calibri Light"/>
              </a:rPr>
              <a:t>Système gardé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51AFAD0D-862C-4DEC-9F8F-F1513EF8579D}"/>
              </a:ext>
            </a:extLst>
          </p:cNvPr>
          <p:cNvSpPr txBox="1"/>
          <p:nvPr/>
        </p:nvSpPr>
        <p:spPr>
          <a:xfrm>
            <a:off x="491067" y="2184400"/>
            <a:ext cx="27432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solidFill>
                  <a:schemeClr val="bg1">
                    <a:lumMod val="50000"/>
                  </a:schemeClr>
                </a:solidFill>
                <a:cs typeface="Calibri"/>
              </a:rPr>
              <a:t>Craft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4EBA4334-0742-4F00-92AD-37E5B9A4C800}"/>
              </a:ext>
            </a:extLst>
          </p:cNvPr>
          <p:cNvSpPr txBox="1"/>
          <p:nvPr/>
        </p:nvSpPr>
        <p:spPr>
          <a:xfrm>
            <a:off x="491067" y="2861734"/>
            <a:ext cx="27432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Open world</a:t>
            </a:r>
            <a:endParaRPr lang="fr-FR" dirty="0">
              <a:solidFill>
                <a:schemeClr val="bg1">
                  <a:lumMod val="50000"/>
                </a:schemeClr>
              </a:solidFill>
              <a:cs typeface="Calibri"/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86EC5F6B-F782-458C-9990-783FB1FEDD80}"/>
              </a:ext>
            </a:extLst>
          </p:cNvPr>
          <p:cNvSpPr txBox="1"/>
          <p:nvPr/>
        </p:nvSpPr>
        <p:spPr>
          <a:xfrm>
            <a:off x="491067" y="3539067"/>
            <a:ext cx="1110342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Combat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F928D102-8EF2-40FC-9206-E192CAF5CB1A}"/>
              </a:ext>
            </a:extLst>
          </p:cNvPr>
          <p:cNvSpPr txBox="1"/>
          <p:nvPr/>
        </p:nvSpPr>
        <p:spPr>
          <a:xfrm>
            <a:off x="491067" y="4216400"/>
            <a:ext cx="27432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Inventaire</a:t>
            </a:r>
            <a:endParaRPr lang="fr-FR" dirty="0">
              <a:solidFill>
                <a:schemeClr val="bg1">
                  <a:lumMod val="50000"/>
                </a:schemeClr>
              </a:solidFill>
              <a:cs typeface="Calibri"/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B46FE54E-579A-4419-91F3-759F70077E85}"/>
              </a:ext>
            </a:extLst>
          </p:cNvPr>
          <p:cNvSpPr txBox="1"/>
          <p:nvPr/>
        </p:nvSpPr>
        <p:spPr>
          <a:xfrm>
            <a:off x="491067" y="4881639"/>
            <a:ext cx="27432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Récolte / Minage</a:t>
            </a:r>
            <a:endParaRPr lang="fr-FR" dirty="0">
              <a:solidFill>
                <a:schemeClr val="bg1">
                  <a:lumMod val="50000"/>
                </a:schemeClr>
              </a:solidFill>
              <a:cs typeface="Calibri"/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8F58C83E-AFB4-4A7F-8C9D-5E3B2ED80905}"/>
              </a:ext>
            </a:extLst>
          </p:cNvPr>
          <p:cNvSpPr txBox="1"/>
          <p:nvPr/>
        </p:nvSpPr>
        <p:spPr>
          <a:xfrm>
            <a:off x="491067" y="1410305"/>
            <a:ext cx="3130247" cy="38142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dirty="0">
                <a:solidFill>
                  <a:schemeClr val="bg1">
                    <a:lumMod val="85000"/>
                  </a:schemeClr>
                </a:solidFill>
                <a:latin typeface="Biome"/>
              </a:rPr>
              <a:t>Un jeu d'aventure/survit</a:t>
            </a:r>
            <a:endParaRPr lang="fr-FR" dirty="0">
              <a:solidFill>
                <a:schemeClr val="bg1">
                  <a:lumMod val="85000"/>
                </a:schemeClr>
              </a:solidFill>
              <a:latin typeface="Biome"/>
              <a:cs typeface="Calibri"/>
            </a:endParaRP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2C76E356-F893-42EB-93E3-A70AA99AA127}"/>
              </a:ext>
            </a:extLst>
          </p:cNvPr>
          <p:cNvSpPr txBox="1"/>
          <p:nvPr/>
        </p:nvSpPr>
        <p:spPr>
          <a:xfrm>
            <a:off x="491066" y="5522685"/>
            <a:ext cx="1582058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Graphisme </a:t>
            </a:r>
            <a:endParaRPr lang="fr-FR" dirty="0">
              <a:solidFill>
                <a:srgbClr val="595959"/>
              </a:solidFill>
            </a:endParaRP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9BF23DB6-83C6-43A7-B082-D370D2582F47}"/>
              </a:ext>
            </a:extLst>
          </p:cNvPr>
          <p:cNvSpPr txBox="1"/>
          <p:nvPr/>
        </p:nvSpPr>
        <p:spPr>
          <a:xfrm>
            <a:off x="491066" y="6079068"/>
            <a:ext cx="1146629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Son</a:t>
            </a:r>
          </a:p>
        </p:txBody>
      </p:sp>
      <p:pic>
        <p:nvPicPr>
          <p:cNvPr id="20" name="Image 20" descr="Une image contenant jouet, herbe, ordinateur, table&#10;&#10;Description générée avec un niveau de confiance très élevé">
            <a:extLst>
              <a:ext uri="{FF2B5EF4-FFF2-40B4-BE49-F238E27FC236}">
                <a16:creationId xmlns:a16="http://schemas.microsoft.com/office/drawing/2014/main" id="{562B8622-1899-453D-B2AA-D8517620EA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5473" y="1878888"/>
            <a:ext cx="2743200" cy="1541845"/>
          </a:xfrm>
          <a:prstGeom prst="rect">
            <a:avLst/>
          </a:prstGeom>
        </p:spPr>
      </p:pic>
      <p:pic>
        <p:nvPicPr>
          <p:cNvPr id="22" name="Image 22" descr="Une image contenant table, vert, ordinateur, pièce&#10;&#10;Description générée avec un niveau de confiance très élevé">
            <a:extLst>
              <a:ext uri="{FF2B5EF4-FFF2-40B4-BE49-F238E27FC236}">
                <a16:creationId xmlns:a16="http://schemas.microsoft.com/office/drawing/2014/main" id="{32E75DF0-B8CE-4DE1-9E40-3611902CC1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4089" y="1971229"/>
            <a:ext cx="2223105" cy="1252765"/>
          </a:xfrm>
          <a:prstGeom prst="rect">
            <a:avLst/>
          </a:prstGeom>
        </p:spPr>
      </p:pic>
      <p:pic>
        <p:nvPicPr>
          <p:cNvPr id="15" name="Image 15" descr="Une image contenant petit, assis, signe, blanc&#10;&#10;Description générée avec un niveau de confiance très élevé">
            <a:extLst>
              <a:ext uri="{FF2B5EF4-FFF2-40B4-BE49-F238E27FC236}">
                <a16:creationId xmlns:a16="http://schemas.microsoft.com/office/drawing/2014/main" id="{7C141959-8B92-45FE-B6F8-6B7E25DAA8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5256" y="5163119"/>
            <a:ext cx="2041677" cy="861859"/>
          </a:xfrm>
          <a:prstGeom prst="rect">
            <a:avLst/>
          </a:prstGeom>
        </p:spPr>
      </p:pic>
      <p:pic>
        <p:nvPicPr>
          <p:cNvPr id="21" name="Image 22" descr="Une image contenant jeu&#10;&#10;Description générée avec un niveau de confiance très élevé">
            <a:extLst>
              <a:ext uri="{FF2B5EF4-FFF2-40B4-BE49-F238E27FC236}">
                <a16:creationId xmlns:a16="http://schemas.microsoft.com/office/drawing/2014/main" id="{AFD74761-2B0B-435E-BD86-74FC61D562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73732" y="5519382"/>
            <a:ext cx="953107" cy="971808"/>
          </a:xfrm>
          <a:prstGeom prst="rect">
            <a:avLst/>
          </a:prstGeom>
        </p:spPr>
      </p:pic>
      <p:pic>
        <p:nvPicPr>
          <p:cNvPr id="25" name="Image 25" descr="Une image contenant horloge, dessin&#10;&#10;Description générée avec un niveau de confiance très élevé">
            <a:extLst>
              <a:ext uri="{FF2B5EF4-FFF2-40B4-BE49-F238E27FC236}">
                <a16:creationId xmlns:a16="http://schemas.microsoft.com/office/drawing/2014/main" id="{02F7E2D7-C98D-4FDF-B715-2B8D98CD09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89733" y="5524866"/>
            <a:ext cx="1013583" cy="985029"/>
          </a:xfrm>
          <a:prstGeom prst="rect">
            <a:avLst/>
          </a:prstGeom>
        </p:spPr>
      </p:pic>
      <p:pic>
        <p:nvPicPr>
          <p:cNvPr id="27" name="Image 27" descr="Une image contenant montagne, vallée, nature, canyon&#10;&#10;Description générée avec un niveau de confiance très élevé">
            <a:extLst>
              <a:ext uri="{FF2B5EF4-FFF2-40B4-BE49-F238E27FC236}">
                <a16:creationId xmlns:a16="http://schemas.microsoft.com/office/drawing/2014/main" id="{70B26A01-1518-4A1F-B04F-A012BD72E4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74782" y="109322"/>
            <a:ext cx="3928532" cy="1680307"/>
          </a:xfrm>
          <a:prstGeom prst="rect">
            <a:avLst/>
          </a:prstGeom>
        </p:spPr>
      </p:pic>
      <p:pic>
        <p:nvPicPr>
          <p:cNvPr id="29" name="Image 29" descr="Une image contenant pièce&#10;&#10;Description générée avec un niveau de confiance très élevé">
            <a:extLst>
              <a:ext uri="{FF2B5EF4-FFF2-40B4-BE49-F238E27FC236}">
                <a16:creationId xmlns:a16="http://schemas.microsoft.com/office/drawing/2014/main" id="{2EE1E4FE-61EF-40AF-8B67-2852821449E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34783" y="105873"/>
            <a:ext cx="1944914" cy="1771871"/>
          </a:xfrm>
          <a:prstGeom prst="rect">
            <a:avLst/>
          </a:prstGeom>
        </p:spPr>
      </p:pic>
      <p:pic>
        <p:nvPicPr>
          <p:cNvPr id="33" name="Image 33" descr="Une image contenant objet, intérieur, machine, blanc&#10;&#10;Description générée avec un niveau de confiance très élevé">
            <a:extLst>
              <a:ext uri="{FF2B5EF4-FFF2-40B4-BE49-F238E27FC236}">
                <a16:creationId xmlns:a16="http://schemas.microsoft.com/office/drawing/2014/main" id="{60871A4F-A96A-4BC8-98BE-1ABB5847E93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61023" y="3368600"/>
            <a:ext cx="1554239" cy="1523849"/>
          </a:xfrm>
          <a:prstGeom prst="rect">
            <a:avLst/>
          </a:prstGeom>
        </p:spPr>
      </p:pic>
      <p:pic>
        <p:nvPicPr>
          <p:cNvPr id="35" name="Image 35">
            <a:extLst>
              <a:ext uri="{FF2B5EF4-FFF2-40B4-BE49-F238E27FC236}">
                <a16:creationId xmlns:a16="http://schemas.microsoft.com/office/drawing/2014/main" id="{7FF24347-3554-47CC-BF10-48D396DD8F0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28590" y="3942540"/>
            <a:ext cx="2174724" cy="1440346"/>
          </a:xfrm>
          <a:prstGeom prst="rect">
            <a:avLst/>
          </a:prstGeom>
        </p:spPr>
      </p:pic>
      <p:pic>
        <p:nvPicPr>
          <p:cNvPr id="38" name="Image 38" descr="Une image contenant dessin&#10;&#10;Description générée avec un niveau de confiance très élevé">
            <a:extLst>
              <a:ext uri="{FF2B5EF4-FFF2-40B4-BE49-F238E27FC236}">
                <a16:creationId xmlns:a16="http://schemas.microsoft.com/office/drawing/2014/main" id="{870B4ACF-C773-4A1B-A4BA-C17FC4F406F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534780" y="1973107"/>
            <a:ext cx="1328058" cy="1254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5147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7A532CA-5B82-43C8-9FC5-20310A8FAAFD}"/>
              </a:ext>
            </a:extLst>
          </p:cNvPr>
          <p:cNvSpPr/>
          <p:nvPr/>
        </p:nvSpPr>
        <p:spPr>
          <a:xfrm>
            <a:off x="2419" y="-3629"/>
            <a:ext cx="5297714" cy="685799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D3CAF23-54EE-427D-9A9E-821800A2B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152" y="244172"/>
            <a:ext cx="4661505" cy="1325563"/>
          </a:xfrm>
        </p:spPr>
        <p:txBody>
          <a:bodyPr>
            <a:normAutofit/>
          </a:bodyPr>
          <a:lstStyle/>
          <a:p>
            <a:pPr algn="ctr"/>
            <a:r>
              <a:rPr lang="fr-FR" sz="3200" dirty="0">
                <a:solidFill>
                  <a:schemeClr val="bg1"/>
                </a:solidFill>
                <a:latin typeface="Biome"/>
                <a:cs typeface="Calibri Light"/>
              </a:rPr>
              <a:t>Systèmes non gardés </a:t>
            </a:r>
            <a:endParaRPr lang="fr-FR" sz="3200">
              <a:solidFill>
                <a:schemeClr val="bg1"/>
              </a:solidFill>
              <a:latin typeface="Biome"/>
              <a:cs typeface="Calibri Light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EDB11929-76F6-4BFB-93E9-83A9DA514F1F}"/>
              </a:ext>
            </a:extLst>
          </p:cNvPr>
          <p:cNvSpPr txBox="1"/>
          <p:nvPr/>
        </p:nvSpPr>
        <p:spPr>
          <a:xfrm>
            <a:off x="478972" y="1531257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dirty="0">
                <a:solidFill>
                  <a:schemeClr val="bg1">
                    <a:lumMod val="85000"/>
                  </a:schemeClr>
                </a:solidFill>
                <a:latin typeface="Biome"/>
              </a:rPr>
              <a:t>Par manque de temps</a:t>
            </a:r>
            <a:endParaRPr lang="fr-FR">
              <a:solidFill>
                <a:schemeClr val="bg1">
                  <a:lumMod val="85000"/>
                </a:schemeClr>
              </a:solidFill>
              <a:latin typeface="Biome"/>
              <a:cs typeface="Calibri"/>
            </a:endParaRPr>
          </a:p>
        </p:txBody>
      </p:sp>
      <p:sp>
        <p:nvSpPr>
          <p:cNvPr id="5" name="ZoneTexte 1">
            <a:extLst>
              <a:ext uri="{FF2B5EF4-FFF2-40B4-BE49-F238E27FC236}">
                <a16:creationId xmlns:a16="http://schemas.microsoft.com/office/drawing/2014/main" id="{F5E1B978-2CCD-448F-B43A-3FE166B3226D}"/>
              </a:ext>
            </a:extLst>
          </p:cNvPr>
          <p:cNvSpPr txBox="1"/>
          <p:nvPr/>
        </p:nvSpPr>
        <p:spPr>
          <a:xfrm>
            <a:off x="478972" y="2232782"/>
            <a:ext cx="3855961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Mise en action du boss "Dragon Ender"</a:t>
            </a:r>
            <a:endParaRPr lang="fr-FR">
              <a:solidFill>
                <a:schemeClr val="bg1">
                  <a:lumMod val="50000"/>
                </a:schemeClr>
              </a:solidFill>
              <a:cs typeface="Calibri"/>
            </a:endParaRPr>
          </a:p>
        </p:txBody>
      </p:sp>
      <p:sp>
        <p:nvSpPr>
          <p:cNvPr id="7" name="ZoneTexte 1">
            <a:extLst>
              <a:ext uri="{FF2B5EF4-FFF2-40B4-BE49-F238E27FC236}">
                <a16:creationId xmlns:a16="http://schemas.microsoft.com/office/drawing/2014/main" id="{94FC22BA-902E-45FD-960C-2063714E5509}"/>
              </a:ext>
            </a:extLst>
          </p:cNvPr>
          <p:cNvSpPr txBox="1"/>
          <p:nvPr/>
        </p:nvSpPr>
        <p:spPr>
          <a:xfrm>
            <a:off x="478972" y="2825447"/>
            <a:ext cx="4049485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La résistance (armure, armes, objets)</a:t>
            </a:r>
            <a:endParaRPr lang="fr-FR" dirty="0">
              <a:solidFill>
                <a:schemeClr val="bg1">
                  <a:lumMod val="50000"/>
                </a:schemeClr>
              </a:solidFill>
              <a:cs typeface="Calibri"/>
            </a:endParaRPr>
          </a:p>
        </p:txBody>
      </p:sp>
      <p:sp>
        <p:nvSpPr>
          <p:cNvPr id="8" name="ZoneTexte 1">
            <a:extLst>
              <a:ext uri="{FF2B5EF4-FFF2-40B4-BE49-F238E27FC236}">
                <a16:creationId xmlns:a16="http://schemas.microsoft.com/office/drawing/2014/main" id="{BC32B0EB-2F00-4E35-8321-9B0D35E174C4}"/>
              </a:ext>
            </a:extLst>
          </p:cNvPr>
          <p:cNvSpPr txBox="1"/>
          <p:nvPr/>
        </p:nvSpPr>
        <p:spPr>
          <a:xfrm>
            <a:off x="478971" y="4252686"/>
            <a:ext cx="3057676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Placement de block/building</a:t>
            </a:r>
            <a:endParaRPr lang="fr-FR">
              <a:solidFill>
                <a:schemeClr val="bg1">
                  <a:lumMod val="50000"/>
                </a:schemeClr>
              </a:solidFill>
              <a:cs typeface="Calibri"/>
            </a:endParaRPr>
          </a:p>
        </p:txBody>
      </p:sp>
      <p:sp>
        <p:nvSpPr>
          <p:cNvPr id="9" name="ZoneTexte 1">
            <a:extLst>
              <a:ext uri="{FF2B5EF4-FFF2-40B4-BE49-F238E27FC236}">
                <a16:creationId xmlns:a16="http://schemas.microsoft.com/office/drawing/2014/main" id="{34013A09-21C7-442F-A3C7-3AFEAD8A9248}"/>
              </a:ext>
            </a:extLst>
          </p:cNvPr>
          <p:cNvSpPr txBox="1"/>
          <p:nvPr/>
        </p:nvSpPr>
        <p:spPr>
          <a:xfrm>
            <a:off x="481518" y="3372916"/>
            <a:ext cx="3118152" cy="646331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Système de "faim"</a:t>
            </a:r>
            <a:endParaRPr lang="fr-FR" dirty="0">
              <a:solidFill>
                <a:schemeClr val="bg1">
                  <a:lumMod val="50000"/>
                </a:schemeClr>
              </a:solidFill>
              <a:cs typeface="Calibri"/>
            </a:endParaRPr>
          </a:p>
          <a:p>
            <a:r>
              <a:rPr lang="fr-FR" dirty="0">
                <a:solidFill>
                  <a:schemeClr val="bg1">
                    <a:lumMod val="50000"/>
                  </a:schemeClr>
                </a:solidFill>
                <a:cs typeface="Calibri"/>
              </a:rPr>
              <a:t>+ soin grâce à de la nourriture</a:t>
            </a:r>
          </a:p>
        </p:txBody>
      </p:sp>
      <p:sp>
        <p:nvSpPr>
          <p:cNvPr id="10" name="ZoneTexte 1">
            <a:extLst>
              <a:ext uri="{FF2B5EF4-FFF2-40B4-BE49-F238E27FC236}">
                <a16:creationId xmlns:a16="http://schemas.microsoft.com/office/drawing/2014/main" id="{DB7005CF-7132-4D51-90F9-D9BF633F7643}"/>
              </a:ext>
            </a:extLst>
          </p:cNvPr>
          <p:cNvSpPr txBox="1"/>
          <p:nvPr/>
        </p:nvSpPr>
        <p:spPr>
          <a:xfrm>
            <a:off x="491066" y="4966304"/>
            <a:ext cx="4243009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Rangement / Inventaire autres / Coffre</a:t>
            </a:r>
            <a:endParaRPr lang="fr-FR" dirty="0">
              <a:solidFill>
                <a:schemeClr val="bg1">
                  <a:lumMod val="50000"/>
                </a:schemeClr>
              </a:solidFill>
              <a:cs typeface="Calibri"/>
            </a:endParaRPr>
          </a:p>
        </p:txBody>
      </p:sp>
      <p:sp>
        <p:nvSpPr>
          <p:cNvPr id="11" name="ZoneTexte 1">
            <a:extLst>
              <a:ext uri="{FF2B5EF4-FFF2-40B4-BE49-F238E27FC236}">
                <a16:creationId xmlns:a16="http://schemas.microsoft.com/office/drawing/2014/main" id="{4C002656-8C94-4A82-A18A-A78D6915065B}"/>
              </a:ext>
            </a:extLst>
          </p:cNvPr>
          <p:cNvSpPr txBox="1"/>
          <p:nvPr/>
        </p:nvSpPr>
        <p:spPr>
          <a:xfrm>
            <a:off x="478971" y="5679925"/>
            <a:ext cx="1412724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Les portails</a:t>
            </a:r>
            <a:endParaRPr lang="fr-FR">
              <a:solidFill>
                <a:schemeClr val="bg1">
                  <a:lumMod val="50000"/>
                </a:schemeClr>
              </a:solidFill>
              <a:cs typeface="Calibri"/>
            </a:endParaRPr>
          </a:p>
        </p:txBody>
      </p:sp>
      <p:sp>
        <p:nvSpPr>
          <p:cNvPr id="13" name="ZoneTexte 1">
            <a:extLst>
              <a:ext uri="{FF2B5EF4-FFF2-40B4-BE49-F238E27FC236}">
                <a16:creationId xmlns:a16="http://schemas.microsoft.com/office/drawing/2014/main" id="{39737B64-A250-497B-A774-C4455837B8CF}"/>
              </a:ext>
            </a:extLst>
          </p:cNvPr>
          <p:cNvSpPr txBox="1"/>
          <p:nvPr/>
        </p:nvSpPr>
        <p:spPr>
          <a:xfrm>
            <a:off x="478972" y="6248401"/>
            <a:ext cx="3795485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solidFill>
                  <a:schemeClr val="bg1">
                    <a:lumMod val="50000"/>
                  </a:schemeClr>
                </a:solidFill>
                <a:cs typeface="Calibri"/>
              </a:rPr>
              <a:t>Système de pause =&gt; accès menu</a:t>
            </a:r>
          </a:p>
        </p:txBody>
      </p:sp>
      <p:pic>
        <p:nvPicPr>
          <p:cNvPr id="4" name="Image 14" descr="Une image contenant herbe, lumière, assis, ordinateur&#10;&#10;Description générée avec un niveau de confiance très élevé">
            <a:extLst>
              <a:ext uri="{FF2B5EF4-FFF2-40B4-BE49-F238E27FC236}">
                <a16:creationId xmlns:a16="http://schemas.microsoft.com/office/drawing/2014/main" id="{DC57918C-3C3B-4565-9E2E-DA142CC32F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967" t="73577" r="17073" b="-3820"/>
          <a:stretch/>
        </p:blipFill>
        <p:spPr>
          <a:xfrm>
            <a:off x="5361398" y="2925688"/>
            <a:ext cx="2413300" cy="672291"/>
          </a:xfrm>
          <a:prstGeom prst="rect">
            <a:avLst/>
          </a:prstGeom>
        </p:spPr>
      </p:pic>
      <p:pic>
        <p:nvPicPr>
          <p:cNvPr id="16" name="Image 16" descr="Une image contenant intérieur, bâtiment, assis, vert&#10;&#10;Description générée avec un niveau de confiance très élevé">
            <a:extLst>
              <a:ext uri="{FF2B5EF4-FFF2-40B4-BE49-F238E27FC236}">
                <a16:creationId xmlns:a16="http://schemas.microsoft.com/office/drawing/2014/main" id="{ADDCD562-2FC3-4D90-A596-D8279311A3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6591" y="2572806"/>
            <a:ext cx="1799772" cy="986670"/>
          </a:xfrm>
          <a:prstGeom prst="rect">
            <a:avLst/>
          </a:prstGeom>
        </p:spPr>
      </p:pic>
      <p:pic>
        <p:nvPicPr>
          <p:cNvPr id="18" name="Image 18" descr="Une image contenant herbe, gâteau, table, vert&#10;&#10;Description générée avec un niveau de confiance très élevé">
            <a:extLst>
              <a:ext uri="{FF2B5EF4-FFF2-40B4-BE49-F238E27FC236}">
                <a16:creationId xmlns:a16="http://schemas.microsoft.com/office/drawing/2014/main" id="{B47FD6CB-BC55-4F63-988D-BF1890F01F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0400" y="2577577"/>
            <a:ext cx="1860248" cy="977132"/>
          </a:xfrm>
          <a:prstGeom prst="rect">
            <a:avLst/>
          </a:prstGeom>
        </p:spPr>
      </p:pic>
      <p:pic>
        <p:nvPicPr>
          <p:cNvPr id="20" name="Image 20" descr="Une image contenant herbe, assis, noir, sombre&#10;&#10;Description générée avec un niveau de confiance très élevé">
            <a:extLst>
              <a:ext uri="{FF2B5EF4-FFF2-40B4-BE49-F238E27FC236}">
                <a16:creationId xmlns:a16="http://schemas.microsoft.com/office/drawing/2014/main" id="{8871F35A-47EB-4314-A1F7-E6DA75E93E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5925" y="5172614"/>
            <a:ext cx="2743200" cy="1541845"/>
          </a:xfrm>
          <a:prstGeom prst="rect">
            <a:avLst/>
          </a:prstGeom>
        </p:spPr>
      </p:pic>
      <p:pic>
        <p:nvPicPr>
          <p:cNvPr id="24" name="Image 24">
            <a:extLst>
              <a:ext uri="{FF2B5EF4-FFF2-40B4-BE49-F238E27FC236}">
                <a16:creationId xmlns:a16="http://schemas.microsoft.com/office/drawing/2014/main" id="{54B70338-C129-4727-A4CF-490AFB86A4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">
            <a:off x="5273513" y="107681"/>
            <a:ext cx="1873703" cy="2723696"/>
          </a:xfrm>
          <a:prstGeom prst="rect">
            <a:avLst/>
          </a:prstGeom>
        </p:spPr>
      </p:pic>
      <p:pic>
        <p:nvPicPr>
          <p:cNvPr id="26" name="Image 26" descr="Une image contenant texte, dessin&#10;&#10;Description générée avec un niveau de confiance très élevé">
            <a:extLst>
              <a:ext uri="{FF2B5EF4-FFF2-40B4-BE49-F238E27FC236}">
                <a16:creationId xmlns:a16="http://schemas.microsoft.com/office/drawing/2014/main" id="{8A195C0B-3A2A-4D4B-AF04-010488B294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80399" y="3933529"/>
            <a:ext cx="2465010" cy="2099417"/>
          </a:xfrm>
          <a:prstGeom prst="rect">
            <a:avLst/>
          </a:prstGeom>
        </p:spPr>
      </p:pic>
      <p:pic>
        <p:nvPicPr>
          <p:cNvPr id="28" name="Image 28" descr="Une image contenant texte, tableau blanc&#10;&#10;Description générée avec un niveau de confiance très élevé">
            <a:extLst>
              <a:ext uri="{FF2B5EF4-FFF2-40B4-BE49-F238E27FC236}">
                <a16:creationId xmlns:a16="http://schemas.microsoft.com/office/drawing/2014/main" id="{CEA3C27C-F027-4EB6-A89A-986246CAEEF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48018" y="210674"/>
            <a:ext cx="2380343" cy="2300080"/>
          </a:xfrm>
          <a:prstGeom prst="rect">
            <a:avLst/>
          </a:prstGeom>
        </p:spPr>
      </p:pic>
      <p:pic>
        <p:nvPicPr>
          <p:cNvPr id="32" name="Image 32" descr="Une image contenant intérieur, table, cage, petit&#10;&#10;Description générée avec un niveau de confiance très élevé">
            <a:extLst>
              <a:ext uri="{FF2B5EF4-FFF2-40B4-BE49-F238E27FC236}">
                <a16:creationId xmlns:a16="http://schemas.microsoft.com/office/drawing/2014/main" id="{1B71DE07-FFC5-4CCD-BAF9-8CBEB7E7AF7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65448" y="3929610"/>
            <a:ext cx="2743200" cy="909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413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22CF516-A87F-4218-AED3-EFFAE09B46D3}"/>
              </a:ext>
            </a:extLst>
          </p:cNvPr>
          <p:cNvSpPr/>
          <p:nvPr/>
        </p:nvSpPr>
        <p:spPr>
          <a:xfrm>
            <a:off x="2419" y="-3629"/>
            <a:ext cx="5297714" cy="685799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171BF265-C547-47AF-BD0A-29AFCBEADE1B}"/>
              </a:ext>
            </a:extLst>
          </p:cNvPr>
          <p:cNvSpPr txBox="1"/>
          <p:nvPr/>
        </p:nvSpPr>
        <p:spPr>
          <a:xfrm>
            <a:off x="476704" y="1710417"/>
            <a:ext cx="313138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dirty="0">
                <a:solidFill>
                  <a:schemeClr val="bg1">
                    <a:lumMod val="85000"/>
                  </a:schemeClr>
                </a:solidFill>
                <a:latin typeface="Biome"/>
              </a:rPr>
              <a:t>Par manque de technique</a:t>
            </a:r>
            <a:endParaRPr lang="fr-FR">
              <a:solidFill>
                <a:schemeClr val="bg1">
                  <a:lumMod val="85000"/>
                </a:schemeClr>
              </a:solidFill>
              <a:latin typeface="Biome"/>
              <a:cs typeface="Calibri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65210F0D-7E4C-42FB-B627-285D3B46B72E}"/>
              </a:ext>
            </a:extLst>
          </p:cNvPr>
          <p:cNvSpPr txBox="1"/>
          <p:nvPr/>
        </p:nvSpPr>
        <p:spPr>
          <a:xfrm>
            <a:off x="491067" y="2704496"/>
            <a:ext cx="27432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Système de sauvegarde</a:t>
            </a:r>
            <a:endParaRPr lang="fr-FR" dirty="0">
              <a:solidFill>
                <a:schemeClr val="bg1">
                  <a:lumMod val="50000"/>
                </a:schemeClr>
              </a:solidFill>
              <a:cs typeface="Calibri"/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B917894C-D69A-4262-AB7A-ECD09FB44C26}"/>
              </a:ext>
            </a:extLst>
          </p:cNvPr>
          <p:cNvSpPr txBox="1"/>
          <p:nvPr/>
        </p:nvSpPr>
        <p:spPr>
          <a:xfrm>
            <a:off x="491067" y="3418115"/>
            <a:ext cx="27432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Système jour/nuit </a:t>
            </a:r>
            <a:endParaRPr lang="fr-FR">
              <a:solidFill>
                <a:schemeClr val="bg1">
                  <a:lumMod val="50000"/>
                </a:schemeClr>
              </a:solidFill>
              <a:cs typeface="Calibri"/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4C64F7F6-8C28-4B24-8BC3-00309173E18F}"/>
              </a:ext>
            </a:extLst>
          </p:cNvPr>
          <p:cNvSpPr txBox="1"/>
          <p:nvPr/>
        </p:nvSpPr>
        <p:spPr>
          <a:xfrm>
            <a:off x="491067" y="4216400"/>
            <a:ext cx="3505199" cy="1477328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Esthétique </a:t>
            </a:r>
            <a:endParaRPr lang="fr-FR">
              <a:solidFill>
                <a:schemeClr val="bg1">
                  <a:lumMod val="50000"/>
                </a:schemeClr>
              </a:solidFill>
              <a:cs typeface="Calibri"/>
            </a:endParaRPr>
          </a:p>
          <a:p>
            <a:endParaRPr lang="fr-FR" dirty="0">
              <a:solidFill>
                <a:schemeClr val="bg1">
                  <a:lumMod val="50000"/>
                </a:schemeClr>
              </a:solidFill>
              <a:cs typeface="Calibri"/>
            </a:endParaRPr>
          </a:p>
          <a:p>
            <a:endParaRPr lang="fr-FR" dirty="0">
              <a:solidFill>
                <a:schemeClr val="bg1">
                  <a:lumMod val="50000"/>
                </a:schemeClr>
              </a:solidFill>
              <a:cs typeface="Calibri"/>
            </a:endParaRPr>
          </a:p>
          <a:p>
            <a:r>
              <a:rPr lang="fr-FR" dirty="0">
                <a:solidFill>
                  <a:schemeClr val="bg1">
                    <a:lumMod val="50000"/>
                  </a:schemeClr>
                </a:solidFill>
                <a:cs typeface="Calibri"/>
              </a:rPr>
              <a:t>Comment passer d'un </a:t>
            </a:r>
            <a:r>
              <a:rPr lang="fr-FR" dirty="0" err="1">
                <a:solidFill>
                  <a:schemeClr val="bg1">
                    <a:lumMod val="50000"/>
                  </a:schemeClr>
                </a:solidFill>
                <a:cs typeface="Calibri"/>
              </a:rPr>
              <a:t>tilemap</a:t>
            </a:r>
            <a:r>
              <a:rPr lang="fr-FR" dirty="0">
                <a:solidFill>
                  <a:schemeClr val="bg1">
                    <a:lumMod val="50000"/>
                  </a:schemeClr>
                </a:solidFill>
                <a:cs typeface="Calibri"/>
              </a:rPr>
              <a:t> d'un </a:t>
            </a:r>
            <a:r>
              <a:rPr lang="fr-FR" dirty="0" err="1">
                <a:solidFill>
                  <a:schemeClr val="bg1">
                    <a:lumMod val="50000"/>
                  </a:schemeClr>
                </a:solidFill>
                <a:cs typeface="Calibri"/>
              </a:rPr>
              <a:t>Construct</a:t>
            </a:r>
            <a:r>
              <a:rPr lang="fr-FR" dirty="0">
                <a:solidFill>
                  <a:schemeClr val="bg1">
                    <a:lumMod val="50000"/>
                  </a:schemeClr>
                </a:solidFill>
                <a:cs typeface="Calibri"/>
              </a:rPr>
              <a:t> à un autre.</a:t>
            </a:r>
          </a:p>
        </p:txBody>
      </p:sp>
      <p:pic>
        <p:nvPicPr>
          <p:cNvPr id="11" name="Image 20" descr="Une image contenant herbe, assis, noir, sombre&#10;&#10;Description générée avec un niveau de confiance très élevé">
            <a:extLst>
              <a:ext uri="{FF2B5EF4-FFF2-40B4-BE49-F238E27FC236}">
                <a16:creationId xmlns:a16="http://schemas.microsoft.com/office/drawing/2014/main" id="{8D1EB2C2-8F9E-41ED-982B-CC0A354E17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683" t="65517" r="13658" b="-862"/>
          <a:stretch/>
        </p:blipFill>
        <p:spPr>
          <a:xfrm>
            <a:off x="5460299" y="343431"/>
            <a:ext cx="3713936" cy="1004582"/>
          </a:xfrm>
          <a:prstGeom prst="rect">
            <a:avLst/>
          </a:prstGeom>
        </p:spPr>
      </p:pic>
      <p:pic>
        <p:nvPicPr>
          <p:cNvPr id="14" name="Image 14" descr="Une image contenant extérieur, lumière, eau, vue&#10;&#10;Description générée avec un niveau de confiance très élevé">
            <a:extLst>
              <a:ext uri="{FF2B5EF4-FFF2-40B4-BE49-F238E27FC236}">
                <a16:creationId xmlns:a16="http://schemas.microsoft.com/office/drawing/2014/main" id="{45A3641F-23A7-41AB-B000-05B826731F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7116" y="1442813"/>
            <a:ext cx="4049485" cy="2335057"/>
          </a:xfrm>
          <a:prstGeom prst="rect">
            <a:avLst/>
          </a:prstGeom>
        </p:spPr>
      </p:pic>
      <p:sp>
        <p:nvSpPr>
          <p:cNvPr id="13" name="Titre 1">
            <a:extLst>
              <a:ext uri="{FF2B5EF4-FFF2-40B4-BE49-F238E27FC236}">
                <a16:creationId xmlns:a16="http://schemas.microsoft.com/office/drawing/2014/main" id="{1DD07FA5-EF49-46C9-8A79-544A057DA3F6}"/>
              </a:ext>
            </a:extLst>
          </p:cNvPr>
          <p:cNvSpPr txBox="1">
            <a:spLocks/>
          </p:cNvSpPr>
          <p:nvPr/>
        </p:nvSpPr>
        <p:spPr>
          <a:xfrm>
            <a:off x="451152" y="244172"/>
            <a:ext cx="466150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3200" dirty="0">
                <a:solidFill>
                  <a:schemeClr val="bg1"/>
                </a:solidFill>
                <a:latin typeface="Biome"/>
                <a:cs typeface="Calibri Light"/>
              </a:rPr>
              <a:t>Systèmes non gardés </a:t>
            </a:r>
            <a:endParaRPr lang="fr-FR" sz="3200">
              <a:solidFill>
                <a:schemeClr val="bg1"/>
              </a:solidFill>
              <a:latin typeface="Biome"/>
              <a:cs typeface="Calibri Light"/>
            </a:endParaRPr>
          </a:p>
        </p:txBody>
      </p:sp>
      <p:pic>
        <p:nvPicPr>
          <p:cNvPr id="16" name="Image 16" descr="Une image contenant dessin, chemise&#10;&#10;Description générée avec un niveau de confiance très élevé">
            <a:extLst>
              <a:ext uri="{FF2B5EF4-FFF2-40B4-BE49-F238E27FC236}">
                <a16:creationId xmlns:a16="http://schemas.microsoft.com/office/drawing/2014/main" id="{91F49F0F-AFAA-48A1-87DF-3A277FE47B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2209" y="4851079"/>
            <a:ext cx="2743200" cy="1776222"/>
          </a:xfrm>
          <a:prstGeom prst="rect">
            <a:avLst/>
          </a:prstGeom>
        </p:spPr>
      </p:pic>
      <p:pic>
        <p:nvPicPr>
          <p:cNvPr id="18" name="Image 18" descr="Une image contenant chemise, serviette&#10;&#10;Description générée avec un niveau de confiance très élevé">
            <a:extLst>
              <a:ext uri="{FF2B5EF4-FFF2-40B4-BE49-F238E27FC236}">
                <a16:creationId xmlns:a16="http://schemas.microsoft.com/office/drawing/2014/main" id="{4FDF9FB5-9678-4AD8-BCB1-95DB8442A8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62209" y="3969318"/>
            <a:ext cx="3323771" cy="685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111235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Grand écran</PresentationFormat>
  <Paragraphs>0</Paragraphs>
  <Slides>5</Slides>
  <Notes>0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5</vt:i4>
      </vt:variant>
    </vt:vector>
  </HeadingPairs>
  <TitlesOfParts>
    <vt:vector size="6" baseType="lpstr">
      <vt:lpstr>Thème Office</vt:lpstr>
      <vt:lpstr>Présentation PowerPoint</vt:lpstr>
      <vt:lpstr>Présentation PowerPoint</vt:lpstr>
      <vt:lpstr>Système gardé</vt:lpstr>
      <vt:lpstr>Systèmes non gardés 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/>
  <cp:lastModifiedBy/>
  <cp:revision>814</cp:revision>
  <dcterms:created xsi:type="dcterms:W3CDTF">2019-12-12T13:25:10Z</dcterms:created>
  <dcterms:modified xsi:type="dcterms:W3CDTF">2019-12-13T15:00:47Z</dcterms:modified>
</cp:coreProperties>
</file>